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631"/>
    <a:srgbClr val="FF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91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5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C9BC5-6BEA-F340-98D4-D2D96B564EE1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5D9B5-480C-FA4E-8D16-720F54051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1BE8259-8F68-DC41-81BE-2F003E496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704" b="26963"/>
          <a:stretch/>
        </p:blipFill>
        <p:spPr>
          <a:xfrm>
            <a:off x="0" y="5257798"/>
            <a:ext cx="12192000" cy="1600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48DBE-A1C0-CE4A-9A4C-79C746B09A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291644"/>
            <a:ext cx="5574476" cy="1685425"/>
          </a:xfrm>
        </p:spPr>
        <p:txBody>
          <a:bodyPr anchor="b">
            <a:normAutofit/>
          </a:bodyPr>
          <a:lstStyle>
            <a:lvl1pPr algn="l">
              <a:defRPr sz="5000" b="1" i="0"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77352-A975-B349-B4FD-F88E8C33D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77070"/>
            <a:ext cx="5574476" cy="766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00909E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067C9-7ECE-6141-A8CC-FEEB41DECD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9474" y="5522029"/>
            <a:ext cx="4885705" cy="902526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677E03-3AA7-C448-97A8-D20C9B28EE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359" y="433445"/>
            <a:ext cx="2086016" cy="1396533"/>
          </a:xfrm>
          <a:prstGeom prst="rect">
            <a:avLst/>
          </a:prstGeom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8A1A6E4-725E-FD4C-988F-EF15DB566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74959" y="0"/>
            <a:ext cx="5217042" cy="6857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4903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996157F-BA9C-E04A-80E5-9DA8ABC240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AD9C8-E5A0-774C-89EC-7B9CE07BD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9975" y="685800"/>
            <a:ext cx="2432050" cy="1628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D39621D-226A-8148-BA50-331BE5E4B360}"/>
              </a:ext>
            </a:extLst>
          </p:cNvPr>
          <p:cNvGrpSpPr/>
          <p:nvPr userDrawn="1"/>
        </p:nvGrpSpPr>
        <p:grpSpPr>
          <a:xfrm>
            <a:off x="4360602" y="3418257"/>
            <a:ext cx="3470796" cy="674932"/>
            <a:chOff x="4372071" y="3418257"/>
            <a:chExt cx="3470796" cy="674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E5A890-E9CB-F545-B0E3-0CA47D272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372071" y="3418257"/>
              <a:ext cx="674932" cy="6749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126149-44DC-FE46-8A65-58BE7FED2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468969" y="3418257"/>
              <a:ext cx="674932" cy="6749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CF3130-1630-0343-9C06-8D09FC68F4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167935" y="3418257"/>
              <a:ext cx="674932" cy="6749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DF3525-9638-BB41-BEE3-B77246F916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071037" y="3418257"/>
              <a:ext cx="674932" cy="6749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CE0DD5-D635-3B4E-89ED-1374AB93C2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5770003" y="3418257"/>
              <a:ext cx="674932" cy="674932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227F9-BC54-F047-971E-2070A12085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9250" y="4233362"/>
            <a:ext cx="3873500" cy="20383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D62499-3262-B94A-BBAE-7736709F381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84051" y="2673919"/>
            <a:ext cx="4423898" cy="449501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000" b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1pPr>
            <a:lvl2pPr>
              <a:defRPr>
                <a:ln>
                  <a:solidFill>
                    <a:schemeClr val="accent1"/>
                  </a:solidFill>
                </a:ln>
              </a:defRPr>
            </a:lvl2pPr>
            <a:lvl3pPr>
              <a:defRPr>
                <a:ln>
                  <a:solidFill>
                    <a:schemeClr val="accent1"/>
                  </a:solidFill>
                </a:ln>
              </a:defRPr>
            </a:lvl3pPr>
            <a:lvl4pPr>
              <a:defRPr>
                <a:ln>
                  <a:solidFill>
                    <a:schemeClr val="accent1"/>
                  </a:solidFill>
                </a:ln>
              </a:defRPr>
            </a:lvl4pPr>
            <a:lvl5pPr>
              <a:defRPr>
                <a:ln>
                  <a:solidFill>
                    <a:schemeClr val="accent1"/>
                  </a:solidFill>
                </a:ln>
              </a:defRPr>
            </a:lvl5pPr>
          </a:lstStyle>
          <a:p>
            <a:pPr lvl="0"/>
            <a:r>
              <a:rPr lang="en-US" dirty="0"/>
              <a:t>Click to edit URL</a:t>
            </a:r>
          </a:p>
        </p:txBody>
      </p:sp>
    </p:spTree>
    <p:extLst>
      <p:ext uri="{BB962C8B-B14F-4D97-AF65-F5344CB8AC3E}">
        <p14:creationId xmlns:p14="http://schemas.microsoft.com/office/powerpoint/2010/main" val="119182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79D252-E493-5940-82E6-BA0AF0358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1" r="30516" b="30185"/>
          <a:stretch/>
        </p:blipFill>
        <p:spPr>
          <a:xfrm>
            <a:off x="7194797" y="1865822"/>
            <a:ext cx="4997203" cy="4992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F9810-D96A-6246-995B-8B1B7E2E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480" y="0"/>
            <a:ext cx="939932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A6F3-2EEB-9149-9441-572C950C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4707" y="2577815"/>
            <a:ext cx="5348178" cy="263902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6631-C37C-A84D-8D6A-FFBF4789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EF05CB-F316-934E-B86D-9CFE46F4AC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4479" y="1416844"/>
            <a:ext cx="9067534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480F3-9A3C-9442-A25C-5CD379404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095" t="1015" r="57497"/>
          <a:stretch/>
        </p:blipFill>
        <p:spPr>
          <a:xfrm>
            <a:off x="0" y="0"/>
            <a:ext cx="1344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79D252-E493-5940-82E6-BA0AF0358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-2211" r="9827" b="52018"/>
          <a:stretch/>
        </p:blipFill>
        <p:spPr>
          <a:xfrm>
            <a:off x="4778299" y="3029461"/>
            <a:ext cx="7413701" cy="3828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F9810-D96A-6246-995B-8B1B7E2E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46" y="0"/>
            <a:ext cx="936295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A6F3-2EEB-9149-9441-572C950C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479" y="2656112"/>
            <a:ext cx="4141521" cy="263902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6631-C37C-A84D-8D6A-FFBF4789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EF05CB-F316-934E-B86D-9CFE46F4AC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4479" y="1865822"/>
            <a:ext cx="4141521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475F4D-9F07-5F47-A8B1-AAA0CBBD2472}"/>
              </a:ext>
            </a:extLst>
          </p:cNvPr>
          <p:cNvSpPr/>
          <p:nvPr userDrawn="1"/>
        </p:nvSpPr>
        <p:spPr>
          <a:xfrm>
            <a:off x="0" y="0"/>
            <a:ext cx="1371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AA5C46-E0B7-1345-B758-D0DB3661F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13779" y="2656112"/>
            <a:ext cx="4141521" cy="263902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5E0D3AA4-66FF-5245-ABC6-84D832374D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13779" y="1865822"/>
            <a:ext cx="4141521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17F045-1009-D94D-916D-D837A6FEB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309" t="-7828" r="41393"/>
          <a:stretch/>
        </p:blipFill>
        <p:spPr>
          <a:xfrm>
            <a:off x="0" y="0"/>
            <a:ext cx="1277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1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BABFC4-82E9-1846-B358-1557AC6370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221" t="-58" r="2874"/>
          <a:stretch/>
        </p:blipFill>
        <p:spPr>
          <a:xfrm>
            <a:off x="6107554" y="0"/>
            <a:ext cx="6084446" cy="6861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27998-D839-D047-97F2-FECBDBB3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l="15981" b="20038"/>
          <a:stretch/>
        </p:blipFill>
        <p:spPr>
          <a:xfrm>
            <a:off x="0" y="1882761"/>
            <a:ext cx="5257800" cy="49752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74CE8-A75C-3E4E-BBB3-102721A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054A1-C1CE-0449-B1BE-461CEBC60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4451430" cy="158573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E369411-C1F4-5A42-B8E9-6B5D10157C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41610" y="1909823"/>
            <a:ext cx="3854390" cy="385439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76375CB-98C6-E840-8363-FE5DE27467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7554" y="1909823"/>
            <a:ext cx="3854390" cy="385439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742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73002CF-97DA-CF4A-9E92-DF5B717B8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95" t="1015" r="57497"/>
          <a:stretch/>
        </p:blipFill>
        <p:spPr>
          <a:xfrm>
            <a:off x="0" y="0"/>
            <a:ext cx="134470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BFCE0-1D1C-4540-AF30-908B620C630F}"/>
              </a:ext>
            </a:extLst>
          </p:cNvPr>
          <p:cNvSpPr/>
          <p:nvPr userDrawn="1"/>
        </p:nvSpPr>
        <p:spPr>
          <a:xfrm>
            <a:off x="0" y="1328195"/>
            <a:ext cx="6019800" cy="4201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78DDE1-5AE6-0746-9FF6-062A93968B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</a:blip>
          <a:srcRect t="17964" r="9864" b="18762"/>
          <a:stretch/>
        </p:blipFill>
        <p:spPr>
          <a:xfrm>
            <a:off x="0" y="1328195"/>
            <a:ext cx="6019800" cy="4201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1574478"/>
            <a:ext cx="4812174" cy="1207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F7CDB-91A6-3444-A65B-3E1CEB0E9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629" y="3749941"/>
            <a:ext cx="4780346" cy="159940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DE62583-8E1B-F245-87A0-40E3906527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16547" y="1328738"/>
            <a:ext cx="5046803" cy="4200525"/>
          </a:xfrm>
        </p:spPr>
        <p:txBody>
          <a:bodyPr/>
          <a:lstStyle/>
          <a:p>
            <a:pPr lvl="0"/>
            <a:r>
              <a:rPr lang="en-US" dirty="0"/>
              <a:t>Click insert chart or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41773F-9A68-8045-8981-687515475A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590" y="3000053"/>
            <a:ext cx="4780395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403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C80352-A404-D843-A234-DBA7BDBE8A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0537C5-D1CC-054A-A74D-EFB298864442}"/>
              </a:ext>
            </a:extLst>
          </p:cNvPr>
          <p:cNvSpPr/>
          <p:nvPr userDrawn="1"/>
        </p:nvSpPr>
        <p:spPr>
          <a:xfrm>
            <a:off x="1932972" y="1492926"/>
            <a:ext cx="8495818" cy="4039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27998-D839-D047-97F2-FECBDBB3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t="23958" r="32375" b="21703"/>
          <a:stretch/>
        </p:blipFill>
        <p:spPr>
          <a:xfrm>
            <a:off x="5304295" y="1492926"/>
            <a:ext cx="5056333" cy="40397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74CE8-A75C-3E4E-BBB3-102721A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A6D37C-C415-7E4A-A25E-50B49C4A42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4000" y="4136461"/>
            <a:ext cx="3490913" cy="766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054A1-C1CE-0449-B1BE-461CEBC60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4000" y="2019301"/>
            <a:ext cx="6437035" cy="1651000"/>
          </a:xfr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7F1C13-95DD-A04A-8387-6BF89220D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028" t="6835" r="17408" b="2694"/>
          <a:stretch/>
        </p:blipFill>
        <p:spPr>
          <a:xfrm>
            <a:off x="9231035" y="2236180"/>
            <a:ext cx="2395509" cy="2385639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3929B4-FA2F-904A-9D74-EDF2E9D5F90E}"/>
              </a:ext>
            </a:extLst>
          </p:cNvPr>
          <p:cNvSpPr txBox="1"/>
          <p:nvPr userDrawn="1"/>
        </p:nvSpPr>
        <p:spPr>
          <a:xfrm>
            <a:off x="786504" y="818972"/>
            <a:ext cx="11464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i="0" dirty="0">
                <a:solidFill>
                  <a:srgbClr val="BCD631"/>
                </a:solidFill>
                <a:latin typeface="Helvetica" pitchFamily="2" charset="0"/>
                <a:ea typeface="Aktiv Grotesk" panose="020B04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483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4C1E7F7-4B5F-6B4E-9ED5-3DA04F991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926"/>
          <a:stretch/>
        </p:blipFill>
        <p:spPr>
          <a:xfrm>
            <a:off x="0" y="2120898"/>
            <a:ext cx="12192000" cy="4737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F7CDB-91A6-3444-A65B-3E1CEB0E9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3803" y="3834605"/>
            <a:ext cx="2926080" cy="182880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7257" y="3834605"/>
            <a:ext cx="2926080" cy="182880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41773F-9A68-8045-8981-687515475A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3803" y="3137693"/>
            <a:ext cx="2926080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C8960F-BEC1-EC49-916C-12F72872E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57" y="3137692"/>
            <a:ext cx="2926080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5A1691-A98B-824D-8023-4E0099A35DE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080712" y="3834605"/>
            <a:ext cx="2926080" cy="182880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F42A35B-1889-F647-8DFF-BA7C7528BA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80712" y="3137692"/>
            <a:ext cx="2926080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BC70186-DFB0-BC4A-A710-21CF80E599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53764" y="406400"/>
            <a:ext cx="292608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EE8C39F-2918-E54F-A43C-9D7BE199E61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67238" y="406400"/>
            <a:ext cx="292608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8443E40-AFCC-004F-937A-829C9378C1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80712" y="406400"/>
            <a:ext cx="292608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476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F27998-D839-D047-97F2-FECBDBB3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3256" r="8769" b="837"/>
          <a:stretch/>
        </p:blipFill>
        <p:spPr>
          <a:xfrm>
            <a:off x="5630329" y="-1"/>
            <a:ext cx="6561182" cy="6858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74CE8-A75C-3E4E-BBB3-102721A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A6D37C-C415-7E4A-A25E-50B49C4A4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22341"/>
            <a:ext cx="3490913" cy="41830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00909E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BF03BC3-2BF3-5B41-895B-9BF26315F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677130"/>
            <a:ext cx="3490913" cy="181023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054A1-C1CE-0449-B1BE-461CEBC6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135"/>
            <a:ext cx="3490913" cy="20927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5DD46-506E-0F4F-A13C-87EDD68A37AA}"/>
              </a:ext>
            </a:extLst>
          </p:cNvPr>
          <p:cNvSpPr/>
          <p:nvPr userDrawn="1"/>
        </p:nvSpPr>
        <p:spPr>
          <a:xfrm>
            <a:off x="10833905" y="1243013"/>
            <a:ext cx="1358096" cy="42443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381FA-FB18-6643-80EC-E74FB71CF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143" r="43523" b="9143"/>
          <a:stretch/>
        </p:blipFill>
        <p:spPr>
          <a:xfrm>
            <a:off x="10833905" y="1243012"/>
            <a:ext cx="1357606" cy="4242816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642C3A7-1068-F347-98F9-A8E1584AED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85100" y="1243012"/>
            <a:ext cx="3049588" cy="4242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C013168-9D7E-ED43-A683-37C3EC6C1C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2950" y="1243013"/>
            <a:ext cx="3049588" cy="218439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9447899-4A07-6D42-84E5-D0966E3F5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2950" y="3427410"/>
            <a:ext cx="3049588" cy="20599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2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ith 1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79D252-E493-5940-82E6-BA0AF0358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20550" b="2631"/>
          <a:stretch/>
        </p:blipFill>
        <p:spPr>
          <a:xfrm>
            <a:off x="1365249" y="0"/>
            <a:ext cx="8978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F9810-D96A-6246-995B-8B1B7E2E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889" y="1798995"/>
            <a:ext cx="482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A6F3-2EEB-9149-9441-572C950C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888" y="3927833"/>
            <a:ext cx="4913511" cy="134266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6631-C37C-A84D-8D6A-FFBF4789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EF05CB-F316-934E-B86D-9CFE46F4AC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95889" y="3215839"/>
            <a:ext cx="4824612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3357E7-4D1E-9F46-817D-A66791E979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162050"/>
            <a:ext cx="6388100" cy="41084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D34DC7-9D7B-DB49-9B82-20399919C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351" y="0"/>
            <a:ext cx="137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0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C6BC4-E0CB-DB4E-AE6C-D3E834B4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236F-F4D5-BB46-9A26-0C28620F2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99303"/>
            <a:ext cx="10515600" cy="4377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656C8-2137-CD40-95D9-6B811B3A7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</p:spTree>
    <p:extLst>
      <p:ext uri="{BB962C8B-B14F-4D97-AF65-F5344CB8AC3E}">
        <p14:creationId xmlns:p14="http://schemas.microsoft.com/office/powerpoint/2010/main" val="174011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2" r:id="rId4"/>
    <p:sldLayoutId id="2147483673" r:id="rId5"/>
    <p:sldLayoutId id="2147483667" r:id="rId6"/>
    <p:sldLayoutId id="2147483664" r:id="rId7"/>
    <p:sldLayoutId id="2147483674" r:id="rId8"/>
    <p:sldLayoutId id="2147483676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6C49C2-F377-7340-B95C-CBB18788C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93" y="2388094"/>
            <a:ext cx="5574476" cy="2121636"/>
          </a:xfrm>
        </p:spPr>
        <p:txBody>
          <a:bodyPr>
            <a:noAutofit/>
          </a:bodyPr>
          <a:lstStyle/>
          <a:p>
            <a:r>
              <a:rPr lang="en-US" sz="2400" dirty="0"/>
              <a:t>Bioinformatics analysis of the genes involved in the extension of prostate cancer to adjacent lymph nodes by supervised and unsupervised machine learning methods: The role of SPAG1 and PLEKHF2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12AD88-6C36-C345-8490-48C356A7AB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BINF 702 – Ian Bates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43511E0-1459-CD46-B6F6-C7E01EF1D8F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023" b="2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7283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1876-444C-44DF-A536-759523B0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Forrest - Probe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BB559-0B54-47C6-BAC2-A6BFDD16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10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3A78E-F403-4F7E-B1A4-1A65C588A525}"/>
              </a:ext>
            </a:extLst>
          </p:cNvPr>
          <p:cNvSpPr txBox="1"/>
          <p:nvPr/>
        </p:nvSpPr>
        <p:spPr>
          <a:xfrm>
            <a:off x="1535837" y="1310598"/>
            <a:ext cx="8247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randomForest</a:t>
            </a:r>
            <a:r>
              <a:rPr lang="en-US" dirty="0"/>
              <a:t>)</a:t>
            </a:r>
          </a:p>
          <a:p>
            <a:r>
              <a:rPr lang="en-US" dirty="0"/>
              <a:t>&gt; Y &lt;- factor(</a:t>
            </a:r>
            <a:r>
              <a:rPr lang="en-US" dirty="0" err="1"/>
              <a:t>mrnaSp$PATH_N_STAGE</a:t>
            </a:r>
            <a:r>
              <a:rPr lang="en-US" dirty="0"/>
              <a:t>);</a:t>
            </a:r>
          </a:p>
          <a:p>
            <a:r>
              <a:rPr lang="en-US" dirty="0"/>
              <a:t>&gt; X &lt;- t(</a:t>
            </a:r>
            <a:r>
              <a:rPr lang="en-US" dirty="0" err="1"/>
              <a:t>probeData</a:t>
            </a:r>
            <a:r>
              <a:rPr lang="en-US" dirty="0"/>
              <a:t>) #matrix form of ANOVA Feature Reduction</a:t>
            </a:r>
          </a:p>
          <a:p>
            <a:r>
              <a:rPr lang="en-US" dirty="0"/>
              <a:t>&gt; rf1 &lt;- </a:t>
            </a:r>
            <a:r>
              <a:rPr lang="en-US" dirty="0" err="1"/>
              <a:t>randomForest</a:t>
            </a:r>
            <a:r>
              <a:rPr lang="en-US" dirty="0"/>
              <a:t>(X, Y, </a:t>
            </a:r>
            <a:r>
              <a:rPr lang="en-US" dirty="0" err="1"/>
              <a:t>ntree</a:t>
            </a:r>
            <a:r>
              <a:rPr lang="en-US" dirty="0"/>
              <a:t> = 1000, importance=TRUE, proximity=TRUE)</a:t>
            </a:r>
          </a:p>
        </p:txBody>
      </p:sp>
      <p:pic>
        <p:nvPicPr>
          <p:cNvPr id="11" name="Picture 10" descr="Chart, table&#10;&#10;Description automatically generated">
            <a:extLst>
              <a:ext uri="{FF2B5EF4-FFF2-40B4-BE49-F238E27FC236}">
                <a16:creationId xmlns:a16="http://schemas.microsoft.com/office/drawing/2014/main" id="{EB7D88E6-1AF6-42F6-AEA4-8A00743E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657" y="2510927"/>
            <a:ext cx="5768266" cy="4326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AB8E124-D951-4E8D-B361-03CC76BB5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193" y="2546350"/>
            <a:ext cx="3810000" cy="381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728984-68C5-4B20-A5CC-B5953500BAAD}"/>
              </a:ext>
            </a:extLst>
          </p:cNvPr>
          <p:cNvSpPr txBox="1"/>
          <p:nvPr/>
        </p:nvSpPr>
        <p:spPr>
          <a:xfrm>
            <a:off x="10014013" y="1688782"/>
            <a:ext cx="24494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&gt; rf1$confusion</a:t>
            </a:r>
          </a:p>
          <a:p>
            <a:r>
              <a:rPr lang="pt-BR" sz="1200" dirty="0"/>
              <a:t>    N0 N1 class.error</a:t>
            </a:r>
          </a:p>
          <a:p>
            <a:r>
              <a:rPr lang="pt-BR" sz="1200" dirty="0"/>
              <a:t>N0 269  5  0.01824818</a:t>
            </a:r>
          </a:p>
          <a:p>
            <a:r>
              <a:rPr lang="pt-BR" sz="1200" dirty="0"/>
              <a:t>N1  53 10  0.84126984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589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1876-444C-44DF-A536-759523B0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Forrest -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BB559-0B54-47C6-BAC2-A6BFDD16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11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3A78E-F403-4F7E-B1A4-1A65C588A525}"/>
              </a:ext>
            </a:extLst>
          </p:cNvPr>
          <p:cNvSpPr txBox="1"/>
          <p:nvPr/>
        </p:nvSpPr>
        <p:spPr>
          <a:xfrm>
            <a:off x="1535837" y="1310598"/>
            <a:ext cx="8247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randomForest</a:t>
            </a:r>
            <a:r>
              <a:rPr lang="en-US" dirty="0"/>
              <a:t>)</a:t>
            </a:r>
          </a:p>
          <a:p>
            <a:r>
              <a:rPr lang="en-US" dirty="0"/>
              <a:t>&gt; Y &lt;- factor(</a:t>
            </a:r>
            <a:r>
              <a:rPr lang="en-US" dirty="0" err="1"/>
              <a:t>mrna.train$PATH_N_STAGE</a:t>
            </a:r>
            <a:r>
              <a:rPr lang="en-US" dirty="0"/>
              <a:t>);</a:t>
            </a:r>
          </a:p>
          <a:p>
            <a:r>
              <a:rPr lang="en-US" dirty="0"/>
              <a:t>&gt; X &lt;- t(</a:t>
            </a:r>
            <a:r>
              <a:rPr lang="en-US" dirty="0" err="1"/>
              <a:t>probeData</a:t>
            </a:r>
            <a:r>
              <a:rPr lang="en-US" dirty="0"/>
              <a:t>) #matrix form of non-reduced features</a:t>
            </a:r>
          </a:p>
          <a:p>
            <a:r>
              <a:rPr lang="en-US" dirty="0"/>
              <a:t>&gt; rf1 &lt;- </a:t>
            </a:r>
            <a:r>
              <a:rPr lang="en-US" dirty="0" err="1"/>
              <a:t>randomForest</a:t>
            </a:r>
            <a:r>
              <a:rPr lang="en-US" dirty="0"/>
              <a:t>(X, Y, </a:t>
            </a:r>
            <a:r>
              <a:rPr lang="en-US" dirty="0" err="1"/>
              <a:t>ntree</a:t>
            </a:r>
            <a:r>
              <a:rPr lang="en-US" dirty="0"/>
              <a:t> = 1000, importance=TRUE, proximity=TRUE)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AD953DD-E5D8-48AD-8DD0-C242718A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16" y="2493398"/>
            <a:ext cx="5635840" cy="4226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5A48C-2EA1-48B5-A14D-7F29A33E7DB1}"/>
              </a:ext>
            </a:extLst>
          </p:cNvPr>
          <p:cNvSpPr txBox="1"/>
          <p:nvPr/>
        </p:nvSpPr>
        <p:spPr>
          <a:xfrm>
            <a:off x="5826711" y="2435951"/>
            <a:ext cx="63652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&gt;</a:t>
            </a:r>
            <a:r>
              <a:rPr lang="en-US" sz="1050" dirty="0" err="1"/>
              <a:t>most_important</a:t>
            </a:r>
            <a:r>
              <a:rPr lang="en-US" sz="1050" dirty="0"/>
              <a:t>[1:10]</a:t>
            </a:r>
          </a:p>
          <a:p>
            <a:r>
              <a:rPr lang="en-US" sz="1050" dirty="0"/>
              <a:t> [1] "mrna_OR2AK2"    "mrna_SMG1P2"    "mrna_HIST1H3J"  "mrna_HNRNPH1"   "mrna_LINC02347"</a:t>
            </a:r>
          </a:p>
          <a:p>
            <a:r>
              <a:rPr lang="en-US" sz="1050" dirty="0"/>
              <a:t> [6] "mrna_RPS26"     "mrna_AQP5"      "mrna_B3GAT1"    "mrna_HDDC2"     "mrna_KIF1A"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C682ED2-E6B3-49F2-BDED-1CAEC331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193" y="301303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9E82-F57E-4A9C-8A61-1B1F19FE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– ANOVA subset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C59F-726B-4677-9FD7-D7723A4B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592" y="2128836"/>
            <a:ext cx="3747857" cy="411216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&gt;X &lt;- t(</a:t>
            </a:r>
            <a:r>
              <a:rPr lang="en-US" dirty="0" err="1"/>
              <a:t>exprs</a:t>
            </a:r>
            <a:r>
              <a:rPr lang="en-US" dirty="0"/>
              <a:t>(</a:t>
            </a:r>
            <a:r>
              <a:rPr lang="en-US" dirty="0" err="1"/>
              <a:t>mrnaSp</a:t>
            </a:r>
            <a:r>
              <a:rPr lang="en-US" dirty="0"/>
              <a:t>))</a:t>
            </a:r>
          </a:p>
          <a:p>
            <a:r>
              <a:rPr lang="en-US" dirty="0"/>
              <a:t>&gt;Y &lt;- </a:t>
            </a:r>
            <a:r>
              <a:rPr lang="en-US" dirty="0" err="1"/>
              <a:t>mrnaSp$PATH_N_STAGE</a:t>
            </a:r>
            <a:endParaRPr lang="en-US" dirty="0"/>
          </a:p>
          <a:p>
            <a:r>
              <a:rPr lang="en-US" dirty="0"/>
              <a:t>&gt;Grid =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usekernel</a:t>
            </a:r>
            <a:r>
              <a:rPr lang="en-US" dirty="0"/>
              <a:t> = TRUE,</a:t>
            </a:r>
          </a:p>
          <a:p>
            <a:r>
              <a:rPr lang="en-US" dirty="0"/>
              <a:t>                  + </a:t>
            </a:r>
            <a:r>
              <a:rPr lang="en-US" dirty="0" err="1"/>
              <a:t>laplace</a:t>
            </a:r>
            <a:r>
              <a:rPr lang="en-US" dirty="0"/>
              <a:t> = 0,</a:t>
            </a:r>
          </a:p>
          <a:p>
            <a:r>
              <a:rPr lang="en-US" dirty="0"/>
              <a:t>                  + adjust = 1)</a:t>
            </a:r>
          </a:p>
          <a:p>
            <a:r>
              <a:rPr lang="en-US" dirty="0"/>
              <a:t>&gt;</a:t>
            </a:r>
            <a:r>
              <a:rPr lang="en-US" dirty="0" err="1"/>
              <a:t>train_control</a:t>
            </a:r>
            <a:r>
              <a:rPr lang="en-US" dirty="0"/>
              <a:t> &lt;- </a:t>
            </a:r>
            <a:r>
              <a:rPr lang="en-US" dirty="0" err="1"/>
              <a:t>trainControl</a:t>
            </a:r>
            <a:r>
              <a:rPr lang="en-US" dirty="0"/>
              <a:t>(method = "cv",</a:t>
            </a:r>
          </a:p>
          <a:p>
            <a:r>
              <a:rPr lang="en-US" dirty="0"/>
              <a:t>                             + number = 3)</a:t>
            </a:r>
          </a:p>
          <a:p>
            <a:r>
              <a:rPr lang="en-US" dirty="0"/>
              <a:t>&gt;mdl = nb.m1 &lt;- train(</a:t>
            </a:r>
          </a:p>
          <a:p>
            <a:r>
              <a:rPr lang="en-US" dirty="0"/>
              <a:t>&gt; + x = t(</a:t>
            </a:r>
            <a:r>
              <a:rPr lang="en-US" dirty="0" err="1"/>
              <a:t>exprs</a:t>
            </a:r>
            <a:r>
              <a:rPr lang="en-US" dirty="0"/>
              <a:t>(</a:t>
            </a:r>
            <a:r>
              <a:rPr lang="en-US" dirty="0" err="1"/>
              <a:t>mrnaSp</a:t>
            </a:r>
            <a:r>
              <a:rPr lang="en-US" dirty="0"/>
              <a:t>)),</a:t>
            </a:r>
          </a:p>
          <a:p>
            <a:r>
              <a:rPr lang="en-US" dirty="0"/>
              <a:t>&gt; + y = </a:t>
            </a:r>
            <a:r>
              <a:rPr lang="en-US" dirty="0" err="1"/>
              <a:t>mrnaSp$PATH_N_STAGE</a:t>
            </a:r>
            <a:r>
              <a:rPr lang="en-US" dirty="0"/>
              <a:t>,</a:t>
            </a:r>
          </a:p>
          <a:p>
            <a:r>
              <a:rPr lang="en-US" dirty="0"/>
              <a:t>&gt; + method = "</a:t>
            </a:r>
            <a:r>
              <a:rPr lang="en-US" dirty="0" err="1"/>
              <a:t>nb</a:t>
            </a:r>
            <a:r>
              <a:rPr lang="en-US" dirty="0"/>
              <a:t>",</a:t>
            </a:r>
          </a:p>
          <a:p>
            <a:r>
              <a:rPr lang="en-US" dirty="0"/>
              <a:t>&gt; + </a:t>
            </a:r>
            <a:r>
              <a:rPr lang="en-US" dirty="0" err="1"/>
              <a:t>trControl</a:t>
            </a:r>
            <a:r>
              <a:rPr lang="en-US" dirty="0"/>
              <a:t> = </a:t>
            </a:r>
            <a:r>
              <a:rPr lang="en-US" dirty="0" err="1"/>
              <a:t>train_control</a:t>
            </a:r>
            <a:r>
              <a:rPr lang="en-US" dirty="0"/>
              <a:t>)</a:t>
            </a:r>
          </a:p>
          <a:p>
            <a:r>
              <a:rPr lang="en-US" dirty="0"/>
              <a:t>&gt;</a:t>
            </a:r>
            <a:r>
              <a:rPr lang="en-US" dirty="0" err="1"/>
              <a:t>confusionMatrix</a:t>
            </a:r>
            <a:r>
              <a:rPr lang="en-US" dirty="0"/>
              <a:t>(mdl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48313-E868-498F-AA36-9EB00919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12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F44202-B247-4A02-B100-F79427AD0E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1A7F1-D91D-4EAE-B89A-7A97EA9E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932" y="4069113"/>
            <a:ext cx="3177815" cy="2171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F9438-2F18-4E1C-A454-60EF0963E2FA}"/>
              </a:ext>
            </a:extLst>
          </p:cNvPr>
          <p:cNvSpPr txBox="1">
            <a:spLocks/>
          </p:cNvSpPr>
          <p:nvPr/>
        </p:nvSpPr>
        <p:spPr>
          <a:xfrm>
            <a:off x="5129075" y="2190498"/>
            <a:ext cx="3522955" cy="30880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&gt;</a:t>
            </a:r>
            <a:r>
              <a:rPr lang="en-US" dirty="0" err="1"/>
              <a:t>confusionMatrix</a:t>
            </a:r>
            <a:r>
              <a:rPr lang="en-US" dirty="0"/>
              <a:t>(mdl)</a:t>
            </a:r>
          </a:p>
          <a:p>
            <a:r>
              <a:rPr lang="en-US" dirty="0"/>
              <a:t>Cross-Validated (3 fold) Confusion Matrix </a:t>
            </a:r>
          </a:p>
          <a:p>
            <a:r>
              <a:rPr lang="en-US" dirty="0"/>
              <a:t>(entries are percentual average cell counts across resamples)</a:t>
            </a:r>
          </a:p>
          <a:p>
            <a:r>
              <a:rPr lang="en-US" dirty="0"/>
              <a:t>          Reference</a:t>
            </a:r>
          </a:p>
          <a:p>
            <a:r>
              <a:rPr lang="en-US" dirty="0"/>
              <a:t>Prediction   N0   N1</a:t>
            </a:r>
          </a:p>
          <a:p>
            <a:r>
              <a:rPr lang="en-US" dirty="0"/>
              <a:t>        N0 73.3  9.5</a:t>
            </a:r>
          </a:p>
          <a:p>
            <a:r>
              <a:rPr lang="en-US" dirty="0"/>
              <a:t>        N1  8.0  9.2</a:t>
            </a:r>
          </a:p>
          <a:p>
            <a:r>
              <a:rPr lang="en-US" dirty="0"/>
              <a:t>Accuracy (average) : 0.8249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5F2A06-10DE-4045-8A79-51DD300A076C}"/>
              </a:ext>
            </a:extLst>
          </p:cNvPr>
          <p:cNvSpPr txBox="1">
            <a:spLocks/>
          </p:cNvSpPr>
          <p:nvPr/>
        </p:nvSpPr>
        <p:spPr>
          <a:xfrm>
            <a:off x="8247748" y="2813521"/>
            <a:ext cx="4331910" cy="1197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&gt; </a:t>
            </a:r>
            <a:r>
              <a:rPr lang="en-US" sz="1200" dirty="0" err="1"/>
              <a:t>varImp</a:t>
            </a:r>
            <a:r>
              <a:rPr lang="en-US" sz="1200" dirty="0"/>
              <a:t>(mdl)</a:t>
            </a:r>
          </a:p>
          <a:p>
            <a:r>
              <a:rPr lang="en-US" sz="1200" dirty="0"/>
              <a:t>ROC curve variable importance</a:t>
            </a:r>
          </a:p>
          <a:p>
            <a:endParaRPr lang="en-US" sz="1200" dirty="0"/>
          </a:p>
          <a:p>
            <a:r>
              <a:rPr lang="en-US" sz="1200" dirty="0"/>
              <a:t>  only 20 most important variables shown (out of 4298)</a:t>
            </a:r>
          </a:p>
          <a:p>
            <a:endParaRPr lang="en-US" sz="1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A5FFEFC-0185-4CCF-9E43-35BCCE92FF49}"/>
              </a:ext>
            </a:extLst>
          </p:cNvPr>
          <p:cNvSpPr/>
          <p:nvPr/>
        </p:nvSpPr>
        <p:spPr>
          <a:xfrm>
            <a:off x="7634797" y="4382467"/>
            <a:ext cx="1184800" cy="19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3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9E82-F57E-4A9C-8A61-1B1F19FE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– ANOVA subset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48313-E868-498F-AA36-9EB00919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13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19E2DCF3-25A5-4FC3-B0FE-C70C7E5197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90976" y="1414463"/>
            <a:ext cx="5333999" cy="5333999"/>
          </a:xfrm>
        </p:spPr>
      </p:pic>
    </p:spTree>
    <p:extLst>
      <p:ext uri="{BB962C8B-B14F-4D97-AF65-F5344CB8AC3E}">
        <p14:creationId xmlns:p14="http://schemas.microsoft.com/office/powerpoint/2010/main" val="212931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14BF-E7EA-484F-B415-E0966BE4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Kmeans</a:t>
            </a:r>
            <a:r>
              <a:rPr lang="en-US" sz="4000" dirty="0"/>
              <a:t> Clustering from NB </a:t>
            </a:r>
            <a:r>
              <a:rPr lang="en-US" sz="4000" dirty="0" err="1"/>
              <a:t>VarIMP</a:t>
            </a:r>
            <a:endParaRPr lang="en-US" sz="4000" dirty="0"/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D0498B12-14B4-403E-AD2F-B077B38C2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5892" y="1170849"/>
            <a:ext cx="5340216" cy="53402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9574D-3D8C-454B-854D-2A563B96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14</a:t>
            </a:fld>
            <a:r>
              <a:rPr lang="en-US"/>
              <a:t>  |  George Mason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0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315D-0130-4477-BEA9-9C215827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work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29AAE-A6B5-451F-AFC0-2D6A65904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348" y="1882067"/>
            <a:ext cx="10724225" cy="1819922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Review the PCA</a:t>
            </a:r>
          </a:p>
          <a:p>
            <a:pPr marL="457200" indent="-457200">
              <a:buAutoNum type="arabicParenR"/>
            </a:pPr>
            <a:r>
              <a:rPr lang="en-US" dirty="0"/>
              <a:t>Evaluate the tuning of the random forest models (poor predicting qualities)</a:t>
            </a:r>
          </a:p>
          <a:p>
            <a:pPr marL="457200" indent="-457200">
              <a:buAutoNum type="arabicParenR"/>
            </a:pPr>
            <a:r>
              <a:rPr lang="en-US" dirty="0"/>
              <a:t>Evaluating clustering of other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03A7-0C3A-4019-B9B9-1F669AE7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15</a:t>
            </a:fld>
            <a:r>
              <a:rPr lang="en-US"/>
              <a:t>  |  George Mason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3D42-4899-4649-A39E-8387AF32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815C-FBDF-40F3-A3BE-D83EAD686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742" y="2343705"/>
            <a:ext cx="9067534" cy="386178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Prostate cancer is incredibly common in the United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Outside of skin cancer, this cancer is the most frequently diagnosed cancer in the United States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has been estimated that about 9% of prostate cancers can be attributed to heredity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Prostate-Specific Antigen (PSA) – Current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PSA testing has a high false positives rates due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determine candidate genes to serve as markers for metastatic prostate cancers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94C03-D2B5-48F0-8105-318AFDEA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9B443A-C76C-4CA8-B73E-EE26B5EC35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Analysis of </a:t>
            </a:r>
            <a:r>
              <a:rPr lang="it-IT" dirty="0"/>
              <a:t>TCGA Dataset of Prostate Adenocarcinoma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6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2B23-DC7B-45BB-A110-B744C9AA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cBioPortal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CB459-56B5-4D75-AF6F-79AD00E45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058164-4B03-420C-89FC-B218CAFC68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4479" y="1280249"/>
            <a:ext cx="9067534" cy="620712"/>
          </a:xfrm>
        </p:spPr>
        <p:txBody>
          <a:bodyPr/>
          <a:lstStyle/>
          <a:p>
            <a:r>
              <a:rPr lang="it-IT" dirty="0"/>
              <a:t>Prostate Adenocarcinoma (TCGA, PanCancer Atlas)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1F21A-4D35-4E58-9A52-531381B13114}"/>
              </a:ext>
            </a:extLst>
          </p:cNvPr>
          <p:cNvSpPr txBox="1"/>
          <p:nvPr/>
        </p:nvSpPr>
        <p:spPr>
          <a:xfrm>
            <a:off x="1954478" y="1668296"/>
            <a:ext cx="88421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&gt; </a:t>
            </a:r>
            <a:r>
              <a:rPr lang="en-US" sz="1200" dirty="0" err="1"/>
              <a:t>study.all_data</a:t>
            </a:r>
            <a:endParaRPr lang="en-US" sz="1200" dirty="0"/>
          </a:p>
          <a:p>
            <a:r>
              <a:rPr lang="en-US" sz="1200" dirty="0"/>
              <a:t>A </a:t>
            </a:r>
            <a:r>
              <a:rPr lang="en-US" sz="1200" dirty="0" err="1"/>
              <a:t>MultiAssayExperiment</a:t>
            </a:r>
            <a:r>
              <a:rPr lang="en-US" sz="1200" dirty="0"/>
              <a:t> object of 14 listed</a:t>
            </a:r>
          </a:p>
          <a:p>
            <a:r>
              <a:rPr lang="en-US" sz="1200" dirty="0"/>
              <a:t> experiments with user-defined names and respective classes.</a:t>
            </a:r>
          </a:p>
          <a:p>
            <a:r>
              <a:rPr lang="en-US" sz="1200" dirty="0"/>
              <a:t> Containing an </a:t>
            </a:r>
            <a:r>
              <a:rPr lang="en-US" sz="1200" dirty="0" err="1"/>
              <a:t>ExperimentList</a:t>
            </a:r>
            <a:r>
              <a:rPr lang="en-US" sz="1200" dirty="0"/>
              <a:t> class object of length 14:</a:t>
            </a:r>
          </a:p>
          <a:p>
            <a:r>
              <a:rPr lang="en-US" sz="1200" dirty="0"/>
              <a:t> [1] </a:t>
            </a:r>
            <a:r>
              <a:rPr lang="en-US" sz="1200" dirty="0" err="1"/>
              <a:t>armlevel_cna</a:t>
            </a:r>
            <a:r>
              <a:rPr lang="en-US" sz="1200" dirty="0"/>
              <a:t>: </a:t>
            </a:r>
            <a:r>
              <a:rPr lang="en-US" sz="1200" dirty="0" err="1"/>
              <a:t>SummarizedExperiment</a:t>
            </a:r>
            <a:r>
              <a:rPr lang="en-US" sz="1200" dirty="0"/>
              <a:t> with 39 rows and 494 columns</a:t>
            </a:r>
          </a:p>
          <a:p>
            <a:r>
              <a:rPr lang="en-US" sz="1200" dirty="0"/>
              <a:t> [2] </a:t>
            </a:r>
            <a:r>
              <a:rPr lang="en-US" sz="1200" dirty="0" err="1"/>
              <a:t>cna</a:t>
            </a:r>
            <a:r>
              <a:rPr lang="en-US" sz="1200" dirty="0"/>
              <a:t>: </a:t>
            </a:r>
            <a:r>
              <a:rPr lang="en-US" sz="1200" dirty="0" err="1"/>
              <a:t>SummarizedExperiment</a:t>
            </a:r>
            <a:r>
              <a:rPr lang="en-US" sz="1200" dirty="0"/>
              <a:t> with 25128 rows and 489 columns</a:t>
            </a:r>
          </a:p>
          <a:p>
            <a:r>
              <a:rPr lang="en-US" sz="1200" dirty="0"/>
              <a:t> [3] cna_hg19.seg: </a:t>
            </a:r>
            <a:r>
              <a:rPr lang="en-US" sz="1200" dirty="0" err="1"/>
              <a:t>RaggedExperiment</a:t>
            </a:r>
            <a:r>
              <a:rPr lang="en-US" sz="1200" dirty="0"/>
              <a:t> with 75618 rows and 489 columns</a:t>
            </a:r>
          </a:p>
          <a:p>
            <a:r>
              <a:rPr lang="en-US" sz="1200" dirty="0"/>
              <a:t> [4] log2_cna: </a:t>
            </a:r>
            <a:r>
              <a:rPr lang="en-US" sz="1200" dirty="0" err="1"/>
              <a:t>SummarizedExperiment</a:t>
            </a:r>
            <a:r>
              <a:rPr lang="en-US" sz="1200" dirty="0"/>
              <a:t> with 25128 rows and 489 columns</a:t>
            </a:r>
          </a:p>
          <a:p>
            <a:r>
              <a:rPr lang="en-US" sz="1200" dirty="0"/>
              <a:t> [5] microbiome: </a:t>
            </a:r>
            <a:r>
              <a:rPr lang="en-US" sz="1200" dirty="0" err="1"/>
              <a:t>SummarizedExperiment</a:t>
            </a:r>
            <a:r>
              <a:rPr lang="en-US" sz="1200" dirty="0"/>
              <a:t> with 1406 rows and 492 columns</a:t>
            </a:r>
          </a:p>
          <a:p>
            <a:r>
              <a:rPr lang="en-US" sz="1200" dirty="0"/>
              <a:t> [6] mrna_seq_v2_rsem: </a:t>
            </a:r>
            <a:r>
              <a:rPr lang="en-US" sz="1200" dirty="0" err="1"/>
              <a:t>SummarizedExperiment</a:t>
            </a:r>
            <a:r>
              <a:rPr lang="en-US" sz="1200" dirty="0"/>
              <a:t> with 20531 rows and 493 columns</a:t>
            </a:r>
          </a:p>
          <a:p>
            <a:r>
              <a:rPr lang="en-US" sz="1200" dirty="0"/>
              <a:t> [7] mrna_seq_v2_rsem_zscores_ref_all_samples: </a:t>
            </a:r>
            <a:r>
              <a:rPr lang="en-US" sz="1200" dirty="0" err="1"/>
              <a:t>SummarizedExperiment</a:t>
            </a:r>
            <a:r>
              <a:rPr lang="en-US" sz="1200" dirty="0"/>
              <a:t> with 20531 rows and 493 columns</a:t>
            </a:r>
          </a:p>
          <a:p>
            <a:r>
              <a:rPr lang="en-US" sz="1200" dirty="0"/>
              <a:t> [8] mrna_seq_v2_rsem_zscores_ref_diploid_samples: </a:t>
            </a:r>
            <a:r>
              <a:rPr lang="en-US" sz="1200" dirty="0" err="1"/>
              <a:t>SummarizedExperiment</a:t>
            </a:r>
            <a:r>
              <a:rPr lang="en-US" sz="1200" dirty="0"/>
              <a:t> with 20471 rows and 493 columns</a:t>
            </a:r>
          </a:p>
          <a:p>
            <a:r>
              <a:rPr lang="en-US" sz="1200" dirty="0"/>
              <a:t> [9] mrna_seq_v2_rsem_zscores_ref_normal_samples: </a:t>
            </a:r>
            <a:r>
              <a:rPr lang="en-US" sz="1200" dirty="0" err="1"/>
              <a:t>SummarizedExperiment</a:t>
            </a:r>
            <a:r>
              <a:rPr lang="en-US" sz="1200" dirty="0"/>
              <a:t> with 20531 rows and 493 columns</a:t>
            </a:r>
          </a:p>
          <a:p>
            <a:r>
              <a:rPr lang="en-US" sz="1200" dirty="0"/>
              <a:t> [10] mutations: </a:t>
            </a:r>
            <a:r>
              <a:rPr lang="en-US" sz="1200" dirty="0" err="1"/>
              <a:t>RaggedExperiment</a:t>
            </a:r>
            <a:r>
              <a:rPr lang="en-US" sz="1200" dirty="0"/>
              <a:t> with 34192 rows and 493 columns</a:t>
            </a:r>
          </a:p>
          <a:p>
            <a:r>
              <a:rPr lang="en-US" sz="1200" dirty="0"/>
              <a:t> [11] </a:t>
            </a:r>
            <a:r>
              <a:rPr lang="en-US" sz="1200" dirty="0" err="1"/>
              <a:t>rppa</a:t>
            </a:r>
            <a:r>
              <a:rPr lang="en-US" sz="1200" dirty="0"/>
              <a:t>: </a:t>
            </a:r>
            <a:r>
              <a:rPr lang="en-US" sz="1200" dirty="0" err="1"/>
              <a:t>SummarizedExperiment</a:t>
            </a:r>
            <a:r>
              <a:rPr lang="en-US" sz="1200" dirty="0"/>
              <a:t> with 198 rows and 350 columns</a:t>
            </a:r>
          </a:p>
          <a:p>
            <a:r>
              <a:rPr lang="en-US" sz="1200" dirty="0"/>
              <a:t> [12] </a:t>
            </a:r>
            <a:r>
              <a:rPr lang="en-US" sz="1200" dirty="0" err="1"/>
              <a:t>rppa_zscores</a:t>
            </a:r>
            <a:r>
              <a:rPr lang="en-US" sz="1200" dirty="0"/>
              <a:t>: </a:t>
            </a:r>
            <a:r>
              <a:rPr lang="en-US" sz="1200" dirty="0" err="1"/>
              <a:t>SummarizedExperiment</a:t>
            </a:r>
            <a:r>
              <a:rPr lang="en-US" sz="1200" dirty="0"/>
              <a:t> with 198 rows and 350 columns</a:t>
            </a:r>
          </a:p>
          <a:p>
            <a:r>
              <a:rPr lang="en-US" sz="1200" dirty="0"/>
              <a:t> [13] mrna_seq_v2_rsem_normal_samples: </a:t>
            </a:r>
            <a:r>
              <a:rPr lang="en-US" sz="1200" dirty="0" err="1"/>
              <a:t>SummarizedExperiment</a:t>
            </a:r>
            <a:r>
              <a:rPr lang="en-US" sz="1200" dirty="0"/>
              <a:t> with 20531 rows and 52 columns</a:t>
            </a:r>
          </a:p>
          <a:p>
            <a:r>
              <a:rPr lang="en-US" sz="1200" dirty="0"/>
              <a:t> [14] mrna_seq_v2_rsem_normal_samples_zscores_ref_normal_samples: </a:t>
            </a:r>
            <a:r>
              <a:rPr lang="en-US" sz="1200" dirty="0" err="1"/>
              <a:t>SummarizedExperiment</a:t>
            </a:r>
            <a:r>
              <a:rPr lang="en-US" sz="1200" dirty="0"/>
              <a:t> with 20531 rows and 52 columns</a:t>
            </a:r>
          </a:p>
          <a:p>
            <a:r>
              <a:rPr lang="en-US" sz="1200" dirty="0"/>
              <a:t>Functionality:</a:t>
            </a:r>
          </a:p>
          <a:p>
            <a:r>
              <a:rPr lang="en-US" sz="1200" dirty="0"/>
              <a:t> experiments() - obtain the </a:t>
            </a:r>
            <a:r>
              <a:rPr lang="en-US" sz="1200" dirty="0" err="1"/>
              <a:t>ExperimentList</a:t>
            </a:r>
            <a:r>
              <a:rPr lang="en-US" sz="1200" dirty="0"/>
              <a:t> instance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colData</a:t>
            </a:r>
            <a:r>
              <a:rPr lang="en-US" sz="1200" dirty="0"/>
              <a:t>() - the primary/phenotype </a:t>
            </a:r>
            <a:r>
              <a:rPr lang="en-US" sz="1200" dirty="0" err="1"/>
              <a:t>DataFrame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err="1"/>
              <a:t>sampleMap</a:t>
            </a:r>
            <a:r>
              <a:rPr lang="en-US" sz="1200" dirty="0"/>
              <a:t>() - the sample coordination </a:t>
            </a:r>
            <a:r>
              <a:rPr lang="en-US" sz="1200" dirty="0" err="1"/>
              <a:t>DataFrame</a:t>
            </a:r>
            <a:endParaRPr lang="en-US" sz="1200" dirty="0"/>
          </a:p>
          <a:p>
            <a:r>
              <a:rPr lang="en-US" sz="1200" dirty="0"/>
              <a:t> `$`, `[`, `[[` - extract </a:t>
            </a:r>
            <a:r>
              <a:rPr lang="en-US" sz="1200" dirty="0" err="1"/>
              <a:t>colData</a:t>
            </a:r>
            <a:r>
              <a:rPr lang="en-US" sz="1200" dirty="0"/>
              <a:t> columns, subset, or experiment</a:t>
            </a:r>
          </a:p>
          <a:p>
            <a:r>
              <a:rPr lang="en-US" sz="1200" dirty="0"/>
              <a:t> *Format() - convert into a long or wide </a:t>
            </a:r>
            <a:r>
              <a:rPr lang="en-US" sz="1200" dirty="0" err="1"/>
              <a:t>DataFrame</a:t>
            </a:r>
            <a:endParaRPr lang="en-US" sz="1200" dirty="0"/>
          </a:p>
          <a:p>
            <a:r>
              <a:rPr lang="en-US" sz="1200" dirty="0"/>
              <a:t> assays() - convert </a:t>
            </a:r>
            <a:r>
              <a:rPr lang="en-US" sz="1200" dirty="0" err="1"/>
              <a:t>ExperimentList</a:t>
            </a:r>
            <a:r>
              <a:rPr lang="en-US" sz="1200" dirty="0"/>
              <a:t> to a </a:t>
            </a:r>
            <a:r>
              <a:rPr lang="en-US" sz="1200" dirty="0" err="1"/>
              <a:t>SimpleList</a:t>
            </a:r>
            <a:r>
              <a:rPr lang="en-US" sz="1200" dirty="0"/>
              <a:t> of matrices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exportClass</a:t>
            </a:r>
            <a:r>
              <a:rPr lang="en-US" sz="1200" dirty="0"/>
              <a:t>() - save data to flat files</a:t>
            </a:r>
          </a:p>
        </p:txBody>
      </p:sp>
    </p:spTree>
    <p:extLst>
      <p:ext uri="{BB962C8B-B14F-4D97-AF65-F5344CB8AC3E}">
        <p14:creationId xmlns:p14="http://schemas.microsoft.com/office/powerpoint/2010/main" val="4177260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3AC5-33FC-4650-A943-F3C890A3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mRNA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F15C5-FCD4-44DD-9202-5C549260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DFA6B8-B8BC-45B8-8004-268E8E1980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mrna_seq_v2_rsem_zscores_ref_diploid_samples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E5DA90-84B1-4784-A890-BC9B92DF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481" y="2028677"/>
            <a:ext cx="5671438" cy="4190261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&gt; </a:t>
            </a:r>
            <a:r>
              <a:rPr lang="en-US" sz="1400" dirty="0" err="1"/>
              <a:t>mrna_subset</a:t>
            </a:r>
            <a:endParaRPr lang="en-US" sz="1400" dirty="0"/>
          </a:p>
          <a:p>
            <a:r>
              <a:rPr lang="en-US" sz="1400" dirty="0"/>
              <a:t>A </a:t>
            </a:r>
            <a:r>
              <a:rPr lang="en-US" sz="1400" dirty="0" err="1"/>
              <a:t>MultiAssayExperiment</a:t>
            </a:r>
            <a:r>
              <a:rPr lang="en-US" sz="1400" dirty="0"/>
              <a:t> object of 1 listed</a:t>
            </a:r>
          </a:p>
          <a:p>
            <a:r>
              <a:rPr lang="en-US" sz="1400" dirty="0"/>
              <a:t> experiment with a user-defined name and respective class.</a:t>
            </a:r>
          </a:p>
          <a:p>
            <a:r>
              <a:rPr lang="en-US" sz="1400" dirty="0"/>
              <a:t> Containing an </a:t>
            </a:r>
            <a:r>
              <a:rPr lang="en-US" sz="1400" dirty="0" err="1"/>
              <a:t>ExperimentList</a:t>
            </a:r>
            <a:r>
              <a:rPr lang="en-US" sz="1400" dirty="0"/>
              <a:t> class object of length 1:</a:t>
            </a:r>
          </a:p>
          <a:p>
            <a:r>
              <a:rPr lang="en-US" sz="1400" dirty="0"/>
              <a:t> [1] </a:t>
            </a:r>
            <a:r>
              <a:rPr lang="en-US" sz="1400" dirty="0" err="1"/>
              <a:t>mrna</a:t>
            </a:r>
            <a:r>
              <a:rPr lang="en-US" sz="1400" dirty="0"/>
              <a:t>: </a:t>
            </a:r>
            <a:r>
              <a:rPr lang="en-US" sz="1400" dirty="0" err="1"/>
              <a:t>SummarizedExperiment</a:t>
            </a:r>
            <a:r>
              <a:rPr lang="en-US" sz="1400" dirty="0"/>
              <a:t> with 20471 rows and 493 columns</a:t>
            </a:r>
          </a:p>
          <a:p>
            <a:r>
              <a:rPr lang="en-US" sz="1400" dirty="0"/>
              <a:t>Functionality:</a:t>
            </a:r>
          </a:p>
          <a:p>
            <a:r>
              <a:rPr lang="en-US" sz="1400" dirty="0"/>
              <a:t> experiments() - obtain the </a:t>
            </a:r>
            <a:r>
              <a:rPr lang="en-US" sz="1400" dirty="0" err="1"/>
              <a:t>ExperimentList</a:t>
            </a:r>
            <a:r>
              <a:rPr lang="en-US" sz="1400" dirty="0"/>
              <a:t> instance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colData</a:t>
            </a:r>
            <a:r>
              <a:rPr lang="en-US" sz="1400" dirty="0"/>
              <a:t>() - the primary/phenotype </a:t>
            </a:r>
            <a:r>
              <a:rPr lang="en-US" sz="1400" dirty="0" err="1"/>
              <a:t>DataFrame</a:t>
            </a:r>
            <a:endParaRPr lang="en-US" sz="1400" dirty="0"/>
          </a:p>
          <a:p>
            <a:r>
              <a:rPr lang="en-US" sz="1400" dirty="0"/>
              <a:t> </a:t>
            </a:r>
            <a:r>
              <a:rPr lang="en-US" sz="1400" dirty="0" err="1"/>
              <a:t>sampleMap</a:t>
            </a:r>
            <a:r>
              <a:rPr lang="en-US" sz="1400" dirty="0"/>
              <a:t>() - the sample coordination </a:t>
            </a:r>
            <a:r>
              <a:rPr lang="en-US" sz="1400" dirty="0" err="1"/>
              <a:t>DataFrame</a:t>
            </a:r>
            <a:endParaRPr lang="en-US" sz="1400" dirty="0"/>
          </a:p>
          <a:p>
            <a:r>
              <a:rPr lang="en-US" sz="1400" dirty="0"/>
              <a:t> `$`, `[`, `[[` - extract </a:t>
            </a:r>
            <a:r>
              <a:rPr lang="en-US" sz="1400" dirty="0" err="1"/>
              <a:t>colData</a:t>
            </a:r>
            <a:r>
              <a:rPr lang="en-US" sz="1400" dirty="0"/>
              <a:t> columns, subset, or experiment</a:t>
            </a:r>
          </a:p>
          <a:p>
            <a:r>
              <a:rPr lang="en-US" sz="1400" dirty="0"/>
              <a:t> *Format() - convert into a long or wide </a:t>
            </a:r>
            <a:r>
              <a:rPr lang="en-US" sz="1400" dirty="0" err="1"/>
              <a:t>DataFrame</a:t>
            </a:r>
            <a:endParaRPr lang="en-US" sz="1400" dirty="0"/>
          </a:p>
          <a:p>
            <a:r>
              <a:rPr lang="en-US" sz="1400" dirty="0"/>
              <a:t> assays() - convert </a:t>
            </a:r>
            <a:r>
              <a:rPr lang="en-US" sz="1400" dirty="0" err="1"/>
              <a:t>ExperimentList</a:t>
            </a:r>
            <a:r>
              <a:rPr lang="en-US" sz="1400" dirty="0"/>
              <a:t> to a </a:t>
            </a:r>
            <a:r>
              <a:rPr lang="en-US" sz="1400" dirty="0" err="1"/>
              <a:t>SimpleList</a:t>
            </a:r>
            <a:r>
              <a:rPr lang="en-US" sz="1400" dirty="0"/>
              <a:t> of matrices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exportClass</a:t>
            </a:r>
            <a:r>
              <a:rPr lang="en-US" sz="1400" dirty="0"/>
              <a:t>() - save data to flat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4EF32-A77B-4FA9-9165-143EF93EA2D2}"/>
              </a:ext>
            </a:extLst>
          </p:cNvPr>
          <p:cNvSpPr txBox="1"/>
          <p:nvPr/>
        </p:nvSpPr>
        <p:spPr>
          <a:xfrm>
            <a:off x="7537143" y="1937396"/>
            <a:ext cx="36753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Conversion between datatypes: </a:t>
            </a:r>
            <a:r>
              <a:rPr lang="en-US" dirty="0" err="1"/>
              <a:t>MultiAssayExperiment</a:t>
            </a:r>
            <a:r>
              <a:rPr lang="en-US" dirty="0"/>
              <a:t>  to useable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ExpressionSet</a:t>
            </a:r>
            <a:r>
              <a:rPr lang="en-US" dirty="0"/>
              <a:t> (same as ALL)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this was the same as was used in the study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5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8A48-89DF-4D01-8C63-42BD0CB6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15E2-47BD-4B56-B564-EFD4CCAF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970" y="1614254"/>
            <a:ext cx="5388746" cy="1048226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Raw </a:t>
            </a:r>
            <a:r>
              <a:rPr lang="en-US" dirty="0" err="1"/>
              <a:t>ExpressionSet</a:t>
            </a:r>
            <a:endParaRPr lang="en-US" dirty="0"/>
          </a:p>
          <a:p>
            <a:pPr algn="ctr"/>
            <a:r>
              <a:rPr lang="en-US" dirty="0"/>
              <a:t>(20,471 gene expressions 493 Patients)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7930E-7833-4A61-A3C1-AE3F667B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E1AEA26-BCA5-4D2B-B78D-A0556E6830C0}"/>
              </a:ext>
            </a:extLst>
          </p:cNvPr>
          <p:cNvSpPr/>
          <p:nvPr/>
        </p:nvSpPr>
        <p:spPr>
          <a:xfrm>
            <a:off x="4156229" y="2752739"/>
            <a:ext cx="346229" cy="790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E96823-F481-4A64-93E7-B44D24F1812C}"/>
              </a:ext>
            </a:extLst>
          </p:cNvPr>
          <p:cNvSpPr txBox="1">
            <a:spLocks/>
          </p:cNvSpPr>
          <p:nvPr/>
        </p:nvSpPr>
        <p:spPr>
          <a:xfrm>
            <a:off x="2132980" y="3691682"/>
            <a:ext cx="4392725" cy="635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Remove All 0’s and impute means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64F0261-D792-479A-BDB3-40F70C96D81C}"/>
              </a:ext>
            </a:extLst>
          </p:cNvPr>
          <p:cNvSpPr/>
          <p:nvPr/>
        </p:nvSpPr>
        <p:spPr>
          <a:xfrm>
            <a:off x="4135515" y="4382776"/>
            <a:ext cx="346229" cy="790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6CC1D2-4842-432F-B056-33E1483D58E9}"/>
              </a:ext>
            </a:extLst>
          </p:cNvPr>
          <p:cNvSpPr txBox="1">
            <a:spLocks/>
          </p:cNvSpPr>
          <p:nvPr/>
        </p:nvSpPr>
        <p:spPr>
          <a:xfrm>
            <a:off x="1614256" y="5581098"/>
            <a:ext cx="5388746" cy="1048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Clean </a:t>
            </a:r>
            <a:r>
              <a:rPr lang="en-US" dirty="0" err="1"/>
              <a:t>ExpressionSet</a:t>
            </a:r>
            <a:endParaRPr lang="en-US" dirty="0"/>
          </a:p>
          <a:p>
            <a:pPr algn="ctr"/>
            <a:r>
              <a:rPr lang="en-US" dirty="0"/>
              <a:t>(19,965 gene expressions 420 Patients)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39F58-54FE-4472-9C18-7E32FDCACA11}"/>
              </a:ext>
            </a:extLst>
          </p:cNvPr>
          <p:cNvSpPr txBox="1"/>
          <p:nvPr/>
        </p:nvSpPr>
        <p:spPr>
          <a:xfrm>
            <a:off x="7661428" y="3178206"/>
            <a:ext cx="3692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table(</a:t>
            </a:r>
            <a:r>
              <a:rPr lang="en-US" dirty="0" err="1"/>
              <a:t>mrna$PATH_N_STAGE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 N0  N1 </a:t>
            </a:r>
          </a:p>
          <a:p>
            <a:r>
              <a:rPr lang="en-US" dirty="0"/>
              <a:t>342  78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4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F9DF-B4C1-429D-9F03-528E6C44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9A51F-24BE-4F92-B064-BE1B49CB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6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AE02C6-B4A1-4730-A522-A8D7ABB7A5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&gt; </a:t>
            </a:r>
            <a:r>
              <a:rPr lang="fr-FR" dirty="0" err="1"/>
              <a:t>pr.out</a:t>
            </a:r>
            <a:r>
              <a:rPr lang="fr-FR" dirty="0"/>
              <a:t>=</a:t>
            </a:r>
            <a:r>
              <a:rPr lang="fr-FR" dirty="0" err="1"/>
              <a:t>prcomp</a:t>
            </a:r>
            <a:r>
              <a:rPr lang="fr-FR" dirty="0"/>
              <a:t>(t(</a:t>
            </a:r>
            <a:r>
              <a:rPr lang="fr-FR" dirty="0" err="1"/>
              <a:t>exprs</a:t>
            </a:r>
            <a:r>
              <a:rPr lang="fr-FR" dirty="0"/>
              <a:t>(</a:t>
            </a:r>
            <a:r>
              <a:rPr lang="fr-FR" dirty="0" err="1"/>
              <a:t>mrna.train</a:t>
            </a:r>
            <a:r>
              <a:rPr lang="fr-FR" dirty="0"/>
              <a:t>)) , </a:t>
            </a:r>
            <a:r>
              <a:rPr lang="fr-FR" dirty="0" err="1"/>
              <a:t>scale</a:t>
            </a:r>
            <a:r>
              <a:rPr lang="fr-FR" dirty="0"/>
              <a:t>=TRUE)</a:t>
            </a:r>
            <a:endParaRPr lang="en-US" dirty="0"/>
          </a:p>
        </p:txBody>
      </p:sp>
      <p:pic>
        <p:nvPicPr>
          <p:cNvPr id="11" name="Picture 10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3D32A09D-E619-4C2E-876A-C7E1A58E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996" y="1852612"/>
            <a:ext cx="78105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F9DF-B4C1-429D-9F03-528E6C44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9A51F-24BE-4F92-B064-BE1B49CB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7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AE02C6-B4A1-4730-A522-A8D7ABB7A5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&gt; </a:t>
            </a:r>
            <a:r>
              <a:rPr lang="fr-FR" dirty="0" err="1"/>
              <a:t>pr.out</a:t>
            </a:r>
            <a:r>
              <a:rPr lang="fr-FR" dirty="0"/>
              <a:t>=</a:t>
            </a:r>
            <a:r>
              <a:rPr lang="fr-FR" dirty="0" err="1"/>
              <a:t>prcomp</a:t>
            </a:r>
            <a:r>
              <a:rPr lang="fr-FR" dirty="0"/>
              <a:t>(t(</a:t>
            </a:r>
            <a:r>
              <a:rPr lang="fr-FR" dirty="0" err="1"/>
              <a:t>exprs</a:t>
            </a:r>
            <a:r>
              <a:rPr lang="fr-FR" dirty="0"/>
              <a:t>(</a:t>
            </a:r>
            <a:r>
              <a:rPr lang="fr-FR" dirty="0" err="1"/>
              <a:t>mrna.train</a:t>
            </a:r>
            <a:r>
              <a:rPr lang="fr-FR" dirty="0"/>
              <a:t>)) , </a:t>
            </a:r>
            <a:r>
              <a:rPr lang="fr-FR" dirty="0" err="1"/>
              <a:t>scale</a:t>
            </a:r>
            <a:r>
              <a:rPr lang="fr-FR" dirty="0"/>
              <a:t>=TRUE)</a:t>
            </a:r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E4D496B-79BA-4C2A-9179-E2C220C18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427" y="1924050"/>
            <a:ext cx="4797425" cy="47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96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3C4E-A09D-4508-9BAE-38937C66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B520-30BD-4190-8252-66BF57BF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8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5BD162-ED4E-4ACD-B536-D728E00498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4479" y="1416844"/>
            <a:ext cx="9067534" cy="365125"/>
          </a:xfrm>
        </p:spPr>
        <p:txBody>
          <a:bodyPr>
            <a:normAutofit/>
          </a:bodyPr>
          <a:lstStyle/>
          <a:p>
            <a:r>
              <a:rPr lang="en-US" sz="1700" dirty="0"/>
              <a:t>pred &lt;- prediction(t(</a:t>
            </a:r>
            <a:r>
              <a:rPr lang="en-US" sz="1700" dirty="0" err="1"/>
              <a:t>exprs</a:t>
            </a:r>
            <a:r>
              <a:rPr lang="en-US" sz="1700" dirty="0"/>
              <a:t>(</a:t>
            </a:r>
            <a:r>
              <a:rPr lang="en-US" sz="1700" dirty="0" err="1"/>
              <a:t>mrna.train</a:t>
            </a:r>
            <a:r>
              <a:rPr lang="en-US" sz="1700" dirty="0"/>
              <a:t>[top_50_pc2[</a:t>
            </a:r>
            <a:r>
              <a:rPr lang="en-US" sz="1700" dirty="0" err="1"/>
              <a:t>i</a:t>
            </a:r>
            <a:r>
              <a:rPr lang="en-US" sz="1700" dirty="0"/>
              <a:t>],])), </a:t>
            </a:r>
            <a:r>
              <a:rPr lang="en-US" sz="1700" dirty="0" err="1"/>
              <a:t>mrna.train$PATH_N_STAGE</a:t>
            </a:r>
            <a:r>
              <a:rPr lang="en-US" sz="1700" dirty="0"/>
              <a:t>)</a:t>
            </a:r>
          </a:p>
          <a:p>
            <a:endParaRPr lang="en-US" dirty="0"/>
          </a:p>
        </p:txBody>
      </p:sp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C7D5F78E-BFEF-42BB-BDD1-8E6AF55E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14" y="2164159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8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1876-444C-44DF-A536-759523B0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Feature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BB559-0B54-47C6-BAC2-A6BFDD16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9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C7A64-3BA2-4DE3-97A4-87CE53380C85}"/>
              </a:ext>
            </a:extLst>
          </p:cNvPr>
          <p:cNvSpPr txBox="1"/>
          <p:nvPr/>
        </p:nvSpPr>
        <p:spPr>
          <a:xfrm>
            <a:off x="1954480" y="1535113"/>
            <a:ext cx="10620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anova.pValue</a:t>
            </a:r>
            <a:r>
              <a:rPr lang="en-US" dirty="0"/>
              <a:t> &lt;- apply(</a:t>
            </a:r>
            <a:r>
              <a:rPr lang="en-US" dirty="0" err="1"/>
              <a:t>exprs</a:t>
            </a:r>
            <a:r>
              <a:rPr lang="en-US" dirty="0"/>
              <a:t>(</a:t>
            </a:r>
            <a:r>
              <a:rPr lang="en-US" dirty="0" err="1"/>
              <a:t>mrna.train</a:t>
            </a:r>
            <a:r>
              <a:rPr lang="en-US" dirty="0"/>
              <a:t>), 1, function(x) </a:t>
            </a:r>
            <a:r>
              <a:rPr lang="en-US" dirty="0" err="1"/>
              <a:t>anova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(x ~ +</a:t>
            </a:r>
            <a:r>
              <a:rPr lang="en-US" dirty="0" err="1"/>
              <a:t>mrna.train$PATH_N_STAGE</a:t>
            </a:r>
            <a:r>
              <a:rPr lang="en-US" dirty="0"/>
              <a:t>))$</a:t>
            </a:r>
            <a:r>
              <a:rPr lang="en-US" dirty="0" err="1"/>
              <a:t>Pr</a:t>
            </a:r>
            <a:r>
              <a:rPr lang="en-US" dirty="0"/>
              <a:t>[1])</a:t>
            </a:r>
          </a:p>
          <a:p>
            <a:r>
              <a:rPr lang="en-US" dirty="0"/>
              <a:t>&gt; sum(</a:t>
            </a:r>
            <a:r>
              <a:rPr lang="en-US" dirty="0" err="1"/>
              <a:t>anova.pValue</a:t>
            </a:r>
            <a:r>
              <a:rPr lang="en-US" dirty="0"/>
              <a:t>&lt;0.05)</a:t>
            </a:r>
          </a:p>
          <a:p>
            <a:r>
              <a:rPr lang="en-US" dirty="0"/>
              <a:t>[1] 4298</a:t>
            </a:r>
          </a:p>
        </p:txBody>
      </p:sp>
    </p:spTree>
    <p:extLst>
      <p:ext uri="{BB962C8B-B14F-4D97-AF65-F5344CB8AC3E}">
        <p14:creationId xmlns:p14="http://schemas.microsoft.com/office/powerpoint/2010/main" val="2062094721"/>
      </p:ext>
    </p:extLst>
  </p:cSld>
  <p:clrMapOvr>
    <a:masterClrMapping/>
  </p:clrMapOvr>
</p:sld>
</file>

<file path=ppt/theme/theme1.xml><?xml version="1.0" encoding="utf-8"?>
<a:theme xmlns:a="http://schemas.openxmlformats.org/drawingml/2006/main" name="Basic_Mason_Theme">
  <a:themeElements>
    <a:clrScheme name="Custom 8">
      <a:dk1>
        <a:srgbClr val="262626"/>
      </a:dk1>
      <a:lt1>
        <a:srgbClr val="FFFFFF"/>
      </a:lt1>
      <a:dk2>
        <a:srgbClr val="006633"/>
      </a:dk2>
      <a:lt2>
        <a:srgbClr val="E7E6E6"/>
      </a:lt2>
      <a:accent1>
        <a:srgbClr val="FFCC33"/>
      </a:accent1>
      <a:accent2>
        <a:srgbClr val="00909E"/>
      </a:accent2>
      <a:accent3>
        <a:srgbClr val="415095"/>
      </a:accent3>
      <a:accent4>
        <a:srgbClr val="AB1D36"/>
      </a:accent4>
      <a:accent5>
        <a:srgbClr val="81A32B"/>
      </a:accent5>
      <a:accent6>
        <a:srgbClr val="9D7F2C"/>
      </a:accent6>
      <a:hlink>
        <a:srgbClr val="F7941D"/>
      </a:hlink>
      <a:folHlink>
        <a:srgbClr val="A623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Template-4" id="{6814EE40-2AE1-4BE7-BF78-5BA1EA663D8B}" vid="{6B2E50E9-FFE0-4B02-9F72-7D18A9D181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F439692460F42ADC78E47BBBCE8B5" ma:contentTypeVersion="9" ma:contentTypeDescription="Create a new document." ma:contentTypeScope="" ma:versionID="23e581579c1759085dfbe18f6f279235">
  <xsd:schema xmlns:xsd="http://www.w3.org/2001/XMLSchema" xmlns:xs="http://www.w3.org/2001/XMLSchema" xmlns:p="http://schemas.microsoft.com/office/2006/metadata/properties" xmlns:ns2="8dc8f21e-1394-4a4d-b1b5-6de374207f6f" xmlns:ns3="b9ee6191-5edb-45e7-9097-faa10a8ee8be" targetNamespace="http://schemas.microsoft.com/office/2006/metadata/properties" ma:root="true" ma:fieldsID="b690d1e468424368d0a1d61e027798f4" ns2:_="" ns3:_="">
    <xsd:import namespace="8dc8f21e-1394-4a4d-b1b5-6de374207f6f"/>
    <xsd:import namespace="b9ee6191-5edb-45e7-9097-faa10a8ee8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8f21e-1394-4a4d-b1b5-6de374207f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e6191-5edb-45e7-9097-faa10a8ee8b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6C1E5E-0A1D-45CD-B2E3-C38D5B9129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630E21-7F75-4BD5-8179-2706BCEF2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c8f21e-1394-4a4d-b1b5-6de374207f6f"/>
    <ds:schemaRef ds:uri="b9ee6191-5edb-45e7-9097-faa10a8ee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91EFFF-295D-4AAA-8749-8AA37E5481C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Presentation-Template-4</Template>
  <TotalTime>912</TotalTime>
  <Words>1311</Words>
  <Application>Microsoft Office PowerPoint</Application>
  <PresentationFormat>Widescreen</PresentationFormat>
  <Paragraphs>142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</vt:lpstr>
      <vt:lpstr>Basic_Mason_Theme</vt:lpstr>
      <vt:lpstr>Bioinformatics analysis of the genes involved in the extension of prostate cancer to adjacent lymph nodes by supervised and unsupervised machine learning methods: The role of SPAG1 and PLEKHF2</vt:lpstr>
      <vt:lpstr>Purpose</vt:lpstr>
      <vt:lpstr>cBioPortal</vt:lpstr>
      <vt:lpstr>mRNA samples</vt:lpstr>
      <vt:lpstr>Data Pipeline</vt:lpstr>
      <vt:lpstr>PCA </vt:lpstr>
      <vt:lpstr>PCA (cont) </vt:lpstr>
      <vt:lpstr>PCA (cont)</vt:lpstr>
      <vt:lpstr>ANOVA Feature Reduction</vt:lpstr>
      <vt:lpstr>Random Forrest - Probe</vt:lpstr>
      <vt:lpstr>Random Forrest - ALL</vt:lpstr>
      <vt:lpstr>Naïve Bayes – ANOVA subset</vt:lpstr>
      <vt:lpstr>Naïve Bayes – ANOVA subset</vt:lpstr>
      <vt:lpstr>Kmeans Clustering from NB VarIMP</vt:lpstr>
      <vt:lpstr>Remaining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analysis of the genes involved in the extension of prostate cancer to adjacent lymph nodes by supervised and unsupervised machine learning methods: The role of SPAG1 and PLEKHF2</dc:title>
  <dc:creator>ian.ch.bates@gmail.com</dc:creator>
  <cp:lastModifiedBy>ian.ch.bates@gmail.com</cp:lastModifiedBy>
  <cp:revision>17</cp:revision>
  <dcterms:created xsi:type="dcterms:W3CDTF">2022-04-25T03:18:48Z</dcterms:created>
  <dcterms:modified xsi:type="dcterms:W3CDTF">2022-04-25T18:31:37Z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0x010100DF2F439692460F42ADC78E47BBBCE8B5</vt:lpwstr>
  </property>
</Properties>
</file>